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Be Vietnam" panose="020B0604020202020204" charset="0"/>
      <p:regular r:id="rId15"/>
    </p:embeddedFont>
    <p:embeddedFont>
      <p:font typeface="Be Vietnam Ultra-Bold" panose="020B0604020202020204" charset="0"/>
      <p:regular r:id="rId16"/>
    </p:embeddedFont>
    <p:embeddedFont>
      <p:font typeface="Be Vietnam Ultra-Bold Italics" panose="020B0604020202020204" charset="0"/>
      <p:regular r:id="rId17"/>
    </p:embeddedFon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Quicksand Medium"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3966511" y="3453469"/>
            <a:ext cx="3883743" cy="5083434"/>
          </a:xfrm>
          <a:custGeom>
            <a:avLst/>
            <a:gdLst/>
            <a:ahLst/>
            <a:cxnLst/>
            <a:rect l="l" t="t" r="r" b="b"/>
            <a:pathLst>
              <a:path w="3883743" h="5083434">
                <a:moveTo>
                  <a:pt x="0" y="0"/>
                </a:moveTo>
                <a:lnTo>
                  <a:pt x="3883743" y="0"/>
                </a:lnTo>
                <a:lnTo>
                  <a:pt x="3883743" y="5083433"/>
                </a:lnTo>
                <a:lnTo>
                  <a:pt x="0" y="5083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338299" y="6768524"/>
            <a:ext cx="4484741" cy="2514898"/>
          </a:xfrm>
          <a:custGeom>
            <a:avLst/>
            <a:gdLst/>
            <a:ahLst/>
            <a:cxnLst/>
            <a:rect l="l" t="t" r="r" b="b"/>
            <a:pathLst>
              <a:path w="4484741" h="2514898">
                <a:moveTo>
                  <a:pt x="0" y="0"/>
                </a:moveTo>
                <a:lnTo>
                  <a:pt x="4484741" y="0"/>
                </a:lnTo>
                <a:lnTo>
                  <a:pt x="4484741" y="2514897"/>
                </a:lnTo>
                <a:lnTo>
                  <a:pt x="0" y="2514897"/>
                </a:lnTo>
                <a:lnTo>
                  <a:pt x="0" y="0"/>
                </a:lnTo>
                <a:close/>
              </a:path>
            </a:pathLst>
          </a:custGeom>
          <a:blipFill>
            <a:blip r:embed="rId4"/>
            <a:stretch>
              <a:fillRect/>
            </a:stretch>
          </a:blipFill>
        </p:spPr>
        <p:txBody>
          <a:bodyPr/>
          <a:lstStyle/>
          <a:p>
            <a:endParaRPr lang="en-IN"/>
          </a:p>
        </p:txBody>
      </p:sp>
      <p:sp>
        <p:nvSpPr>
          <p:cNvPr id="10" name="TextBox 10"/>
          <p:cNvSpPr txBox="1"/>
          <p:nvPr/>
        </p:nvSpPr>
        <p:spPr>
          <a:xfrm>
            <a:off x="2156372" y="4098522"/>
            <a:ext cx="10993562" cy="1896663"/>
          </a:xfrm>
          <a:prstGeom prst="rect">
            <a:avLst/>
          </a:prstGeom>
        </p:spPr>
        <p:txBody>
          <a:bodyPr lIns="0" tIns="0" rIns="0" bIns="0" rtlCol="0" anchor="t">
            <a:spAutoFit/>
          </a:bodyPr>
          <a:lstStyle/>
          <a:p>
            <a:pPr marL="0" lvl="0" indent="0" algn="ctr">
              <a:lnSpc>
                <a:spcPts val="7332"/>
              </a:lnSpc>
            </a:pPr>
            <a:r>
              <a:rPr lang="en-US" sz="6983" spc="-328">
                <a:solidFill>
                  <a:srgbClr val="000000"/>
                </a:solidFill>
                <a:latin typeface="Be Vietnam Ultra-Bold Italics"/>
              </a:rPr>
              <a:t>FAKE SOCIAL MEDIA PROFILE DETECTION AND REPORTING</a:t>
            </a:r>
          </a:p>
        </p:txBody>
      </p:sp>
      <p:sp>
        <p:nvSpPr>
          <p:cNvPr id="12" name="TextBox 12"/>
          <p:cNvSpPr txBox="1"/>
          <p:nvPr/>
        </p:nvSpPr>
        <p:spPr>
          <a:xfrm>
            <a:off x="11220014" y="9077173"/>
            <a:ext cx="6916458" cy="441071"/>
          </a:xfrm>
          <a:prstGeom prst="rect">
            <a:avLst/>
          </a:prstGeom>
        </p:spPr>
        <p:txBody>
          <a:bodyPr lIns="0" tIns="0" rIns="0" bIns="0" rtlCol="0" anchor="t">
            <a:spAutoFit/>
          </a:bodyPr>
          <a:lstStyle/>
          <a:p>
            <a:pPr marL="0" lvl="0" indent="0" algn="l">
              <a:lnSpc>
                <a:spcPts val="3472"/>
              </a:lnSpc>
              <a:spcBef>
                <a:spcPct val="0"/>
              </a:spcBef>
            </a:pPr>
            <a:r>
              <a:rPr lang="en-US" sz="3100" u="sng" spc="-130">
                <a:solidFill>
                  <a:srgbClr val="090147"/>
                </a:solidFill>
                <a:latin typeface="Be Vietnam Ultra-Bold"/>
              </a:rPr>
              <a:t>PRESENTED BY TEAM TRUTH TRACKERS</a:t>
            </a:r>
          </a:p>
        </p:txBody>
      </p:sp>
      <p:pic>
        <p:nvPicPr>
          <p:cNvPr id="1026" name="Picture 2" descr="Home | J.B.Institute of Engineering &amp; Technology">
            <a:extLst>
              <a:ext uri="{FF2B5EF4-FFF2-40B4-BE49-F238E27FC236}">
                <a16:creationId xmlns:a16="http://schemas.microsoft.com/office/drawing/2014/main" id="{B53CD691-2260-575F-F2B8-0701F3549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537654"/>
            <a:ext cx="18317812" cy="2289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txBody>
            <a:bodyPr/>
            <a:lstStyle/>
            <a:p>
              <a:endParaRPr lang="en-IN"/>
            </a:p>
          </p:txBody>
        </p:sp>
        <p:sp>
          <p:nvSpPr>
            <p:cNvPr id="4" name="TextBox 4"/>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028700" y="545761"/>
            <a:ext cx="7413489" cy="1532747"/>
          </a:xfrm>
          <a:prstGeom prst="rect">
            <a:avLst/>
          </a:prstGeom>
        </p:spPr>
        <p:txBody>
          <a:bodyPr lIns="0" tIns="0" rIns="0" bIns="0" rtlCol="0" anchor="t">
            <a:spAutoFit/>
          </a:bodyPr>
          <a:lstStyle/>
          <a:p>
            <a:pPr marL="0" lvl="0" indent="0">
              <a:lnSpc>
                <a:spcPts val="11935"/>
              </a:lnSpc>
            </a:pPr>
            <a:r>
              <a:rPr lang="en-US" sz="10469" spc="-439">
                <a:solidFill>
                  <a:srgbClr val="FFFFFF"/>
                </a:solidFill>
                <a:latin typeface="Be Vietnam Ultra-Bold"/>
              </a:rPr>
              <a:t>REFERENCE</a:t>
            </a:r>
          </a:p>
        </p:txBody>
      </p:sp>
      <p:sp>
        <p:nvSpPr>
          <p:cNvPr id="7" name="TextBox 7"/>
          <p:cNvSpPr txBox="1"/>
          <p:nvPr/>
        </p:nvSpPr>
        <p:spPr>
          <a:xfrm>
            <a:off x="707925" y="2545345"/>
            <a:ext cx="7526330" cy="6259598"/>
          </a:xfrm>
          <a:prstGeom prst="rect">
            <a:avLst/>
          </a:prstGeom>
        </p:spPr>
        <p:txBody>
          <a:bodyPr lIns="0" tIns="0" rIns="0" bIns="0" rtlCol="0" anchor="t">
            <a:spAutoFit/>
          </a:bodyPr>
          <a:lstStyle/>
          <a:p>
            <a:pPr marL="952365" lvl="1" indent="-476182">
              <a:lnSpc>
                <a:spcPts val="7146"/>
              </a:lnSpc>
              <a:buFont typeface="Arial"/>
              <a:buChar char="•"/>
            </a:pPr>
            <a:r>
              <a:rPr lang="en-US" sz="4411">
                <a:solidFill>
                  <a:srgbClr val="FFFFFF"/>
                </a:solidFill>
                <a:latin typeface="Quicksand Medium"/>
              </a:rPr>
              <a:t>Kaggle.com</a:t>
            </a:r>
          </a:p>
          <a:p>
            <a:pPr marL="952365" lvl="1" indent="-476182">
              <a:lnSpc>
                <a:spcPts val="7146"/>
              </a:lnSpc>
              <a:buFont typeface="Arial"/>
              <a:buChar char="•"/>
            </a:pPr>
            <a:r>
              <a:rPr lang="en-US" sz="4411">
                <a:solidFill>
                  <a:srgbClr val="FFFFFF"/>
                </a:solidFill>
                <a:latin typeface="Quicksand Medium"/>
              </a:rPr>
              <a:t>Netguru.com</a:t>
            </a:r>
          </a:p>
          <a:p>
            <a:pPr marL="952365" lvl="1" indent="-476182">
              <a:lnSpc>
                <a:spcPts val="7146"/>
              </a:lnSpc>
              <a:buFont typeface="Arial"/>
              <a:buChar char="•"/>
            </a:pPr>
            <a:r>
              <a:rPr lang="en-US" sz="4411">
                <a:solidFill>
                  <a:srgbClr val="FFFFFF"/>
                </a:solidFill>
                <a:latin typeface="Quicksand Medium"/>
              </a:rPr>
              <a:t>Openai.com</a:t>
            </a:r>
          </a:p>
          <a:p>
            <a:pPr marL="952365" lvl="1" indent="-476182">
              <a:lnSpc>
                <a:spcPts val="7146"/>
              </a:lnSpc>
              <a:buFont typeface="Arial"/>
              <a:buChar char="•"/>
            </a:pPr>
            <a:r>
              <a:rPr lang="en-US" sz="4411">
                <a:solidFill>
                  <a:srgbClr val="FFFFFF"/>
                </a:solidFill>
                <a:latin typeface="Quicksand Medium"/>
              </a:rPr>
              <a:t>Knowledgehunt.com</a:t>
            </a:r>
          </a:p>
          <a:p>
            <a:pPr marL="952365" lvl="1" indent="-476182">
              <a:lnSpc>
                <a:spcPts val="7146"/>
              </a:lnSpc>
              <a:buFont typeface="Arial"/>
              <a:buChar char="•"/>
            </a:pPr>
            <a:r>
              <a:rPr lang="en-US" sz="4411">
                <a:solidFill>
                  <a:srgbClr val="FFFFFF"/>
                </a:solidFill>
                <a:latin typeface="Quicksand Medium"/>
              </a:rPr>
              <a:t>Google.com</a:t>
            </a:r>
          </a:p>
          <a:p>
            <a:pPr marL="952365" lvl="1" indent="-476182">
              <a:lnSpc>
                <a:spcPts val="7146"/>
              </a:lnSpc>
              <a:buFont typeface="Arial"/>
              <a:buChar char="•"/>
            </a:pPr>
            <a:r>
              <a:rPr lang="en-US" sz="4411">
                <a:solidFill>
                  <a:srgbClr val="FFFFFF"/>
                </a:solidFill>
                <a:latin typeface="Quicksand Medium"/>
              </a:rPr>
              <a:t>Blog.coupler.io</a:t>
            </a:r>
          </a:p>
          <a:p>
            <a:pPr marL="952365" lvl="1" indent="-476182">
              <a:lnSpc>
                <a:spcPts val="7146"/>
              </a:lnSpc>
              <a:buFont typeface="Arial"/>
              <a:buChar char="•"/>
            </a:pPr>
            <a:r>
              <a:rPr lang="en-US" sz="4411">
                <a:solidFill>
                  <a:srgbClr val="FFFFFF"/>
                </a:solidFill>
                <a:latin typeface="Quicksand Medium"/>
              </a:rPr>
              <a:t>Github.com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174548" y="1652528"/>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1028700" y="2878455"/>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
        <p:nvSpPr>
          <p:cNvPr id="10" name="TextBox 10"/>
          <p:cNvSpPr txBox="1"/>
          <p:nvPr/>
        </p:nvSpPr>
        <p:spPr>
          <a:xfrm>
            <a:off x="10005717" y="8745335"/>
            <a:ext cx="8004655" cy="727125"/>
          </a:xfrm>
          <a:prstGeom prst="rect">
            <a:avLst/>
          </a:prstGeom>
        </p:spPr>
        <p:txBody>
          <a:bodyPr lIns="0" tIns="0" rIns="0" bIns="0" rtlCol="0" anchor="t">
            <a:spAutoFit/>
          </a:bodyPr>
          <a:lstStyle/>
          <a:p>
            <a:pPr marL="0" lvl="0" indent="0" algn="l">
              <a:lnSpc>
                <a:spcPts val="5605"/>
              </a:lnSpc>
              <a:spcBef>
                <a:spcPct val="0"/>
              </a:spcBef>
            </a:pPr>
            <a:r>
              <a:rPr lang="en-US" sz="5004" u="sng" spc="-210">
                <a:solidFill>
                  <a:srgbClr val="090147"/>
                </a:solidFill>
                <a:latin typeface="Be Vietnam"/>
              </a:rPr>
              <a:t>TEAM TRUTH TRACKERS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2942077" y="1752149"/>
            <a:ext cx="13578891" cy="8625888"/>
          </a:xfrm>
          <a:prstGeom prst="rect">
            <a:avLst/>
          </a:prstGeom>
        </p:spPr>
        <p:txBody>
          <a:bodyPr lIns="0" tIns="0" rIns="0" bIns="0" rtlCol="0" anchor="t">
            <a:spAutoFit/>
          </a:bodyPr>
          <a:lstStyle/>
          <a:p>
            <a:pPr>
              <a:lnSpc>
                <a:spcPts val="5225"/>
              </a:lnSpc>
            </a:pPr>
            <a:r>
              <a:rPr lang="en-US" sz="3732" dirty="0">
                <a:solidFill>
                  <a:srgbClr val="000000"/>
                </a:solidFill>
                <a:latin typeface="Canva Sans Bold"/>
              </a:rPr>
              <a:t>Team Leader Name: </a:t>
            </a:r>
            <a:r>
              <a:rPr lang="en-US" sz="3732" dirty="0" err="1">
                <a:solidFill>
                  <a:srgbClr val="EC5A0F"/>
                </a:solidFill>
                <a:latin typeface="Canva Sans Bold"/>
              </a:rPr>
              <a:t>M.Sanjana</a:t>
            </a:r>
            <a:endParaRPr lang="en-US" sz="3732" dirty="0">
              <a:solidFill>
                <a:srgbClr val="EC5A0F"/>
              </a:solidFill>
              <a:latin typeface="Canva Sans Bold"/>
            </a:endParaRP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40202"/>
                </a:solidFill>
                <a:latin typeface="Canva Sans Bold"/>
              </a:rPr>
              <a:t>B.Tech</a:t>
            </a:r>
            <a:r>
              <a:rPr lang="en-US" sz="3732" dirty="0">
                <a:solidFill>
                  <a:srgbClr val="5383FF"/>
                </a:solidFill>
                <a:latin typeface="Canva Sans Bold"/>
              </a:rPr>
              <a:t>  </a:t>
            </a:r>
            <a:r>
              <a:rPr lang="en-US" sz="3732" dirty="0">
                <a:solidFill>
                  <a:srgbClr val="000000"/>
                </a:solidFill>
                <a:latin typeface="Canva Sans Bold"/>
              </a:rPr>
              <a:t>                          Stream :</a:t>
            </a:r>
            <a:r>
              <a:rPr lang="en-US" sz="3732" dirty="0">
                <a:solidFill>
                  <a:srgbClr val="5383FF"/>
                </a:solidFill>
                <a:latin typeface="Canva Sans Bold"/>
              </a:rPr>
              <a:t> </a:t>
            </a:r>
            <a:r>
              <a:rPr lang="en-US" sz="3732" dirty="0">
                <a:solidFill>
                  <a:srgbClr val="000000"/>
                </a:solidFill>
                <a:latin typeface="Canva Sans Bold"/>
              </a:rPr>
              <a:t>AIML Year : III</a:t>
            </a:r>
          </a:p>
          <a:p>
            <a:pPr>
              <a:lnSpc>
                <a:spcPts val="5225"/>
              </a:lnSpc>
            </a:pPr>
            <a:r>
              <a:rPr lang="en-US" sz="3732" dirty="0">
                <a:solidFill>
                  <a:srgbClr val="000000"/>
                </a:solidFill>
                <a:latin typeface="Canva Sans Bold"/>
              </a:rPr>
              <a:t>Team Member 1 Name: </a:t>
            </a:r>
            <a:r>
              <a:rPr lang="en-US" sz="3732" dirty="0" err="1">
                <a:solidFill>
                  <a:srgbClr val="EC5A0F"/>
                </a:solidFill>
                <a:latin typeface="Canva Sans Bold"/>
              </a:rPr>
              <a:t>G.Soujanya</a:t>
            </a:r>
            <a:endParaRPr lang="en-US" sz="3732" dirty="0">
              <a:solidFill>
                <a:srgbClr val="EC5A0F"/>
              </a:solidFill>
              <a:latin typeface="Canva Sans Bold"/>
            </a:endParaRP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00000"/>
                </a:solidFill>
                <a:latin typeface="Canva Sans Bold"/>
              </a:rPr>
              <a:t>B.Tech</a:t>
            </a:r>
            <a:r>
              <a:rPr lang="en-US" sz="3732" dirty="0">
                <a:solidFill>
                  <a:srgbClr val="000000"/>
                </a:solidFill>
                <a:latin typeface="Canva Sans Bold"/>
              </a:rPr>
              <a:t>                             Stream : AIML Year : III</a:t>
            </a:r>
          </a:p>
          <a:p>
            <a:pPr>
              <a:lnSpc>
                <a:spcPts val="5225"/>
              </a:lnSpc>
            </a:pPr>
            <a:r>
              <a:rPr lang="en-US" sz="3732" dirty="0">
                <a:solidFill>
                  <a:srgbClr val="000000"/>
                </a:solidFill>
                <a:latin typeface="Canva Sans Bold"/>
              </a:rPr>
              <a:t>Team Member 2 Name: </a:t>
            </a:r>
            <a:r>
              <a:rPr lang="en-US" sz="3732" dirty="0" err="1">
                <a:solidFill>
                  <a:srgbClr val="EC5A0F"/>
                </a:solidFill>
                <a:latin typeface="Canva Sans Bold"/>
              </a:rPr>
              <a:t>B.Jayanth</a:t>
            </a:r>
            <a:endParaRPr lang="en-US" sz="3732" dirty="0">
              <a:solidFill>
                <a:srgbClr val="EC5A0F"/>
              </a:solidFill>
              <a:latin typeface="Canva Sans Bold"/>
            </a:endParaRP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00000"/>
                </a:solidFill>
                <a:latin typeface="Canva Sans Bold"/>
              </a:rPr>
              <a:t>B.Tech</a:t>
            </a:r>
            <a:r>
              <a:rPr lang="en-US" sz="3732" dirty="0">
                <a:solidFill>
                  <a:srgbClr val="000000"/>
                </a:solidFill>
                <a:latin typeface="Canva Sans Bold"/>
              </a:rPr>
              <a:t>                             Stream : AIML Year : III</a:t>
            </a:r>
          </a:p>
          <a:p>
            <a:pPr>
              <a:lnSpc>
                <a:spcPts val="5225"/>
              </a:lnSpc>
            </a:pPr>
            <a:r>
              <a:rPr lang="en-US" sz="3732" dirty="0">
                <a:solidFill>
                  <a:srgbClr val="000000"/>
                </a:solidFill>
                <a:latin typeface="Canva Sans Bold"/>
              </a:rPr>
              <a:t>Team Member 3 Name: </a:t>
            </a:r>
            <a:r>
              <a:rPr lang="en-US" sz="3732" dirty="0" err="1">
                <a:solidFill>
                  <a:srgbClr val="EC5A0F"/>
                </a:solidFill>
                <a:latin typeface="Canva Sans Bold"/>
              </a:rPr>
              <a:t>T.Harshitha</a:t>
            </a:r>
            <a:endParaRPr lang="en-US" sz="3732" dirty="0">
              <a:solidFill>
                <a:srgbClr val="EC5A0F"/>
              </a:solidFill>
              <a:latin typeface="Canva Sans Bold"/>
            </a:endParaRP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00000"/>
                </a:solidFill>
                <a:latin typeface="Canva Sans Bold"/>
              </a:rPr>
              <a:t>B.Tech</a:t>
            </a:r>
            <a:r>
              <a:rPr lang="en-US" sz="3732" dirty="0">
                <a:solidFill>
                  <a:srgbClr val="000000"/>
                </a:solidFill>
                <a:latin typeface="Canva Sans Bold"/>
              </a:rPr>
              <a:t>                             Stream : AIML Year : III</a:t>
            </a:r>
          </a:p>
          <a:p>
            <a:pPr>
              <a:lnSpc>
                <a:spcPts val="5225"/>
              </a:lnSpc>
            </a:pPr>
            <a:r>
              <a:rPr lang="en-US" sz="3732" dirty="0">
                <a:solidFill>
                  <a:srgbClr val="000000"/>
                </a:solidFill>
                <a:latin typeface="Canva Sans Bold"/>
              </a:rPr>
              <a:t>Team Member 4 Name: </a:t>
            </a:r>
            <a:r>
              <a:rPr lang="en-US" sz="3732" dirty="0" err="1">
                <a:solidFill>
                  <a:srgbClr val="EC5A0F"/>
                </a:solidFill>
                <a:latin typeface="Canva Sans Bold"/>
              </a:rPr>
              <a:t>M.Pavan</a:t>
            </a:r>
            <a:r>
              <a:rPr lang="en-US" sz="3732" dirty="0">
                <a:solidFill>
                  <a:srgbClr val="EC5A0F"/>
                </a:solidFill>
                <a:latin typeface="Canva Sans Bold"/>
              </a:rPr>
              <a:t> </a:t>
            </a:r>
            <a:r>
              <a:rPr lang="en-US" sz="3732" dirty="0" err="1">
                <a:solidFill>
                  <a:srgbClr val="EC5A0F"/>
                </a:solidFill>
                <a:latin typeface="Canva Sans Bold"/>
              </a:rPr>
              <a:t>teja</a:t>
            </a:r>
            <a:endParaRPr lang="en-US" sz="3732" dirty="0">
              <a:solidFill>
                <a:srgbClr val="EC5A0F"/>
              </a:solidFill>
              <a:latin typeface="Canva Sans Bold"/>
            </a:endParaRP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00000"/>
                </a:solidFill>
                <a:latin typeface="Canva Sans Bold"/>
              </a:rPr>
              <a:t>B.Tech</a:t>
            </a:r>
            <a:r>
              <a:rPr lang="en-US" sz="3732" dirty="0">
                <a:solidFill>
                  <a:srgbClr val="000000"/>
                </a:solidFill>
                <a:latin typeface="Canva Sans Bold"/>
              </a:rPr>
              <a:t>                              Stream : AIML Year : III</a:t>
            </a:r>
          </a:p>
          <a:p>
            <a:pPr>
              <a:lnSpc>
                <a:spcPts val="5225"/>
              </a:lnSpc>
            </a:pPr>
            <a:r>
              <a:rPr lang="en-US" sz="3732" dirty="0">
                <a:solidFill>
                  <a:srgbClr val="000000"/>
                </a:solidFill>
                <a:latin typeface="Canva Sans Bold"/>
              </a:rPr>
              <a:t>Team Member 5 Name: </a:t>
            </a:r>
            <a:r>
              <a:rPr lang="en-US" sz="3732" dirty="0" err="1">
                <a:solidFill>
                  <a:srgbClr val="EC5A0F"/>
                </a:solidFill>
                <a:latin typeface="Canva Sans Bold"/>
              </a:rPr>
              <a:t>B.Karthik</a:t>
            </a:r>
            <a:r>
              <a:rPr lang="en-US" sz="3732" dirty="0">
                <a:solidFill>
                  <a:srgbClr val="EC5A0F"/>
                </a:solidFill>
                <a:latin typeface="Canva Sans Bold"/>
              </a:rPr>
              <a:t> reddy</a:t>
            </a:r>
          </a:p>
          <a:p>
            <a:pPr>
              <a:lnSpc>
                <a:spcPts val="5225"/>
              </a:lnSpc>
            </a:pPr>
            <a:r>
              <a:rPr lang="en-US" sz="3732" dirty="0">
                <a:solidFill>
                  <a:srgbClr val="000000"/>
                </a:solidFill>
                <a:latin typeface="Canva Sans"/>
              </a:rPr>
              <a:t>     </a:t>
            </a:r>
            <a:r>
              <a:rPr lang="en-US" sz="3732" dirty="0">
                <a:solidFill>
                  <a:srgbClr val="000000"/>
                </a:solidFill>
                <a:latin typeface="Canva Sans Bold"/>
              </a:rPr>
              <a:t>Branch :</a:t>
            </a:r>
            <a:r>
              <a:rPr lang="en-US" sz="3732" dirty="0" err="1">
                <a:solidFill>
                  <a:srgbClr val="000000"/>
                </a:solidFill>
                <a:latin typeface="Canva Sans Bold"/>
              </a:rPr>
              <a:t>B.Tech</a:t>
            </a:r>
            <a:r>
              <a:rPr lang="en-US" sz="3732" dirty="0">
                <a:solidFill>
                  <a:srgbClr val="000000"/>
                </a:solidFill>
                <a:latin typeface="Canva Sans Bold"/>
              </a:rPr>
              <a:t>                               Stream : AIML Year : III</a:t>
            </a:r>
          </a:p>
          <a:p>
            <a:pPr algn="ctr">
              <a:lnSpc>
                <a:spcPts val="5225"/>
              </a:lnSpc>
            </a:pPr>
            <a:endParaRPr lang="en-US" sz="3732" dirty="0">
              <a:solidFill>
                <a:srgbClr val="000000"/>
              </a:solidFill>
              <a:latin typeface="Canva Sans Bold"/>
            </a:endParaRPr>
          </a:p>
        </p:txBody>
      </p:sp>
      <p:sp>
        <p:nvSpPr>
          <p:cNvPr id="3" name="TextBox 3"/>
          <p:cNvSpPr txBox="1"/>
          <p:nvPr/>
        </p:nvSpPr>
        <p:spPr>
          <a:xfrm>
            <a:off x="3157308" y="315162"/>
            <a:ext cx="13225692" cy="1284201"/>
          </a:xfrm>
          <a:prstGeom prst="rect">
            <a:avLst/>
          </a:prstGeom>
        </p:spPr>
        <p:txBody>
          <a:bodyPr wrap="square" lIns="0" tIns="0" rIns="0" bIns="0" rtlCol="0" anchor="t">
            <a:spAutoFit/>
          </a:bodyPr>
          <a:lstStyle/>
          <a:p>
            <a:pPr algn="ctr">
              <a:lnSpc>
                <a:spcPts val="10537"/>
              </a:lnSpc>
            </a:pPr>
            <a:r>
              <a:rPr lang="en-US" sz="7526" dirty="0">
                <a:solidFill>
                  <a:srgbClr val="090147"/>
                </a:solidFill>
                <a:latin typeface="Canva Sans Bold"/>
              </a:rPr>
              <a:t>TEAM MEMBERS DETAILS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566502" y="2950891"/>
            <a:ext cx="6875678" cy="4874926"/>
          </a:xfrm>
          <a:custGeom>
            <a:avLst/>
            <a:gdLst/>
            <a:ahLst/>
            <a:cxnLst/>
            <a:rect l="l" t="t" r="r" b="b"/>
            <a:pathLst>
              <a:path w="6875678" h="4874926">
                <a:moveTo>
                  <a:pt x="0" y="0"/>
                </a:moveTo>
                <a:lnTo>
                  <a:pt x="6875678" y="0"/>
                </a:lnTo>
                <a:lnTo>
                  <a:pt x="6875678" y="4874926"/>
                </a:lnTo>
                <a:lnTo>
                  <a:pt x="0" y="4874926"/>
                </a:lnTo>
                <a:lnTo>
                  <a:pt x="0" y="0"/>
                </a:lnTo>
                <a:close/>
              </a:path>
            </a:pathLst>
          </a:custGeom>
          <a:blipFill>
            <a:blip r:embed="rId2"/>
            <a:stretch>
              <a:fillRect t="-282" r="-20887" b="-282"/>
            </a:stretch>
          </a:blipFill>
        </p:spPr>
        <p:txBody>
          <a:bodyPr/>
          <a:lstStyle/>
          <a:p>
            <a:endParaRPr lang="en-IN"/>
          </a:p>
        </p:txBody>
      </p:sp>
      <p:sp>
        <p:nvSpPr>
          <p:cNvPr id="3" name="TextBox 3"/>
          <p:cNvSpPr txBox="1"/>
          <p:nvPr/>
        </p:nvSpPr>
        <p:spPr>
          <a:xfrm>
            <a:off x="-263759" y="707240"/>
            <a:ext cx="11095608" cy="1186228"/>
          </a:xfrm>
          <a:prstGeom prst="rect">
            <a:avLst/>
          </a:prstGeom>
        </p:spPr>
        <p:txBody>
          <a:bodyPr lIns="0" tIns="0" rIns="0" bIns="0" rtlCol="0" anchor="t">
            <a:spAutoFit/>
          </a:bodyPr>
          <a:lstStyle/>
          <a:p>
            <a:pPr algn="ctr">
              <a:lnSpc>
                <a:spcPts val="9692"/>
              </a:lnSpc>
            </a:pPr>
            <a:r>
              <a:rPr lang="en-US" sz="6923">
                <a:solidFill>
                  <a:srgbClr val="EC5A0F"/>
                </a:solidFill>
                <a:latin typeface="Canva Sans Bold"/>
              </a:rPr>
              <a:t>Idea/Approach Details</a:t>
            </a:r>
          </a:p>
        </p:txBody>
      </p:sp>
      <p:sp>
        <p:nvSpPr>
          <p:cNvPr id="4" name="TextBox 4"/>
          <p:cNvSpPr txBox="1"/>
          <p:nvPr/>
        </p:nvSpPr>
        <p:spPr>
          <a:xfrm>
            <a:off x="7649085" y="2021654"/>
            <a:ext cx="10638915" cy="8046725"/>
          </a:xfrm>
          <a:prstGeom prst="rect">
            <a:avLst/>
          </a:prstGeom>
        </p:spPr>
        <p:txBody>
          <a:bodyPr lIns="0" tIns="0" rIns="0" bIns="0" rtlCol="0" anchor="t">
            <a:spAutoFit/>
          </a:bodyPr>
          <a:lstStyle/>
          <a:p>
            <a:pPr>
              <a:lnSpc>
                <a:spcPts val="4044"/>
              </a:lnSpc>
            </a:pPr>
            <a:r>
              <a:rPr lang="en-US" sz="2379" spc="9">
                <a:solidFill>
                  <a:srgbClr val="000000"/>
                </a:solidFill>
                <a:latin typeface="Arimo"/>
              </a:rPr>
              <a:t>•Unmasking the Shadows: Dive into the thrilling world of Fake Instagram Profile Detection. </a:t>
            </a:r>
          </a:p>
          <a:p>
            <a:pPr>
              <a:lnSpc>
                <a:spcPts val="4044"/>
              </a:lnSpc>
            </a:pPr>
            <a:r>
              <a:rPr lang="en-US" sz="2379" spc="9">
                <a:solidFill>
                  <a:srgbClr val="000000"/>
                </a:solidFill>
                <a:latin typeface="Arimo"/>
              </a:rPr>
              <a:t>•Our pioneering solution is on the frontline of the battle against digital deception. </a:t>
            </a:r>
          </a:p>
          <a:p>
            <a:pPr>
              <a:lnSpc>
                <a:spcPts val="4044"/>
              </a:lnSpc>
            </a:pPr>
            <a:r>
              <a:rPr lang="en-US" sz="2379" spc="9">
                <a:solidFill>
                  <a:srgbClr val="000000"/>
                </a:solidFill>
                <a:latin typeface="Arimo"/>
              </a:rPr>
              <a:t>•Detecting fake Instagram profiles is an essential challenge in the realm of online security and social media integrity.</a:t>
            </a:r>
          </a:p>
          <a:p>
            <a:pPr>
              <a:lnSpc>
                <a:spcPts val="4044"/>
              </a:lnSpc>
            </a:pPr>
            <a:r>
              <a:rPr lang="en-US" sz="2379" spc="9">
                <a:solidFill>
                  <a:srgbClr val="000000"/>
                </a:solidFill>
                <a:latin typeface="Arimo"/>
              </a:rPr>
              <a:t>• We focus on developing robust algorithms and machine learning models to distinguish between genuine and deceptive Instagram profiles. Leveraging a combination of feature engineering, deep learning techniques, and data analytics. </a:t>
            </a:r>
          </a:p>
          <a:p>
            <a:pPr>
              <a:lnSpc>
                <a:spcPts val="4044"/>
              </a:lnSpc>
            </a:pPr>
            <a:r>
              <a:rPr lang="en-US" sz="2379" spc="9">
                <a:solidFill>
                  <a:srgbClr val="000000"/>
                </a:solidFill>
                <a:latin typeface="Arimo"/>
              </a:rPr>
              <a:t>•We aim to identify patterns and anomalies in user behaviors, profile attributes, and content sharing activities. By examining factors such as profile picture , followers, posts, and textual analysis of profile descriptions and comments.</a:t>
            </a:r>
          </a:p>
          <a:p>
            <a:pPr>
              <a:lnSpc>
                <a:spcPts val="4044"/>
              </a:lnSpc>
            </a:pPr>
            <a:r>
              <a:rPr lang="en-US" sz="2379" spc="9">
                <a:solidFill>
                  <a:srgbClr val="000000"/>
                </a:solidFill>
                <a:latin typeface="Arimo"/>
              </a:rPr>
              <a:t>•Weseek to enhance the accuracy of fake profile detection, contributing to a safer and more trustworthy online social networking environment.</a:t>
            </a:r>
          </a:p>
          <a:p>
            <a:pPr algn="ctr">
              <a:lnSpc>
                <a:spcPts val="3331"/>
              </a:lnSpc>
            </a:pPr>
            <a:endParaRPr lang="en-US" sz="2379" spc="9">
              <a:solidFill>
                <a:srgbClr val="000000"/>
              </a:solidFill>
              <a:latin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2927818" y="2687278"/>
            <a:ext cx="5231571" cy="4912445"/>
          </a:xfrm>
          <a:custGeom>
            <a:avLst/>
            <a:gdLst/>
            <a:ahLst/>
            <a:cxnLst/>
            <a:rect l="l" t="t" r="r" b="b"/>
            <a:pathLst>
              <a:path w="5231571" h="4912445">
                <a:moveTo>
                  <a:pt x="0" y="0"/>
                </a:moveTo>
                <a:lnTo>
                  <a:pt x="5231571" y="0"/>
                </a:lnTo>
                <a:lnTo>
                  <a:pt x="5231571" y="4912444"/>
                </a:lnTo>
                <a:lnTo>
                  <a:pt x="0" y="491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800781" y="565466"/>
            <a:ext cx="496178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OBJECTIVES</a:t>
            </a:r>
          </a:p>
        </p:txBody>
      </p:sp>
      <p:sp>
        <p:nvSpPr>
          <p:cNvPr id="4" name="TextBox 4"/>
          <p:cNvSpPr txBox="1"/>
          <p:nvPr/>
        </p:nvSpPr>
        <p:spPr>
          <a:xfrm>
            <a:off x="681293" y="2240353"/>
            <a:ext cx="12246526" cy="7039790"/>
          </a:xfrm>
          <a:prstGeom prst="rect">
            <a:avLst/>
          </a:prstGeom>
        </p:spPr>
        <p:txBody>
          <a:bodyPr lIns="0" tIns="0" rIns="0" bIns="0" rtlCol="0" anchor="t">
            <a:spAutoFit/>
          </a:bodyPr>
          <a:lstStyle/>
          <a:p>
            <a:pPr>
              <a:lnSpc>
                <a:spcPts val="5555"/>
              </a:lnSpc>
            </a:pPr>
            <a:r>
              <a:rPr lang="en-US" sz="3885" spc="116">
                <a:solidFill>
                  <a:srgbClr val="000000"/>
                </a:solidFill>
                <a:latin typeface="Arimo"/>
              </a:rPr>
              <a:t>•The primary purpose of the fake accounts is to spread the spam content.</a:t>
            </a:r>
          </a:p>
          <a:p>
            <a:pPr>
              <a:lnSpc>
                <a:spcPts val="5555"/>
              </a:lnSpc>
            </a:pPr>
            <a:r>
              <a:rPr lang="en-US" sz="3885" spc="116">
                <a:solidFill>
                  <a:srgbClr val="000000"/>
                </a:solidFill>
                <a:latin typeface="Arimo"/>
              </a:rPr>
              <a:t>•The main objective of our project is to detect these fake accounts.</a:t>
            </a:r>
          </a:p>
          <a:p>
            <a:pPr>
              <a:lnSpc>
                <a:spcPts val="5555"/>
              </a:lnSpc>
            </a:pPr>
            <a:r>
              <a:rPr lang="en-US" sz="3885" spc="116">
                <a:solidFill>
                  <a:srgbClr val="000000"/>
                </a:solidFill>
                <a:latin typeface="Arimo"/>
              </a:rPr>
              <a:t>•The project aims to enhance the overall security and trustworthiness of the Instagram platform by effectively identifying fraudulent users, ultimately creating a safer and more reliable environment for users to interact and share content.</a:t>
            </a:r>
          </a:p>
          <a:p>
            <a:pPr algn="ctr">
              <a:lnSpc>
                <a:spcPts val="5555"/>
              </a:lnSpc>
            </a:pPr>
            <a:endParaRPr lang="en-US" sz="3885" spc="116">
              <a:solidFill>
                <a:srgbClr val="00000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93528" y="394012"/>
            <a:ext cx="12960582" cy="763040"/>
          </a:xfrm>
          <a:prstGeom prst="rect">
            <a:avLst/>
          </a:prstGeom>
        </p:spPr>
        <p:txBody>
          <a:bodyPr lIns="0" tIns="0" rIns="0" bIns="0" rtlCol="0" anchor="t">
            <a:spAutoFit/>
          </a:bodyPr>
          <a:lstStyle/>
          <a:p>
            <a:pPr marL="0" lvl="0" indent="0">
              <a:lnSpc>
                <a:spcPts val="5786"/>
              </a:lnSpc>
            </a:pPr>
            <a:r>
              <a:rPr lang="en-US" sz="5786" spc="-243">
                <a:solidFill>
                  <a:srgbClr val="3139A8"/>
                </a:solidFill>
                <a:latin typeface="Be Vietnam Ultra-Bold"/>
              </a:rPr>
              <a:t>ALGORITHMS INVOLVED IN OUR MODEL</a:t>
            </a:r>
          </a:p>
        </p:txBody>
      </p:sp>
      <p:grpSp>
        <p:nvGrpSpPr>
          <p:cNvPr id="3" name="Group 3"/>
          <p:cNvGrpSpPr>
            <a:grpSpLocks noChangeAspect="1"/>
          </p:cNvGrpSpPr>
          <p:nvPr/>
        </p:nvGrpSpPr>
        <p:grpSpPr>
          <a:xfrm>
            <a:off x="12171276" y="2260788"/>
            <a:ext cx="5765425" cy="5765425"/>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txBody>
            <a:bodyPr/>
            <a:lstStyle/>
            <a:p>
              <a:endParaRPr lang="en-IN"/>
            </a:p>
          </p:txBody>
        </p:sp>
      </p:grpSp>
      <p:sp>
        <p:nvSpPr>
          <p:cNvPr id="5" name="TextBox 5"/>
          <p:cNvSpPr txBox="1"/>
          <p:nvPr/>
        </p:nvSpPr>
        <p:spPr>
          <a:xfrm>
            <a:off x="1012295" y="2361390"/>
            <a:ext cx="11158981" cy="7925610"/>
          </a:xfrm>
          <a:prstGeom prst="rect">
            <a:avLst/>
          </a:prstGeom>
        </p:spPr>
        <p:txBody>
          <a:bodyPr lIns="0" tIns="0" rIns="0" bIns="0" rtlCol="0" anchor="t">
            <a:spAutoFit/>
          </a:bodyPr>
          <a:lstStyle/>
          <a:p>
            <a:pPr>
              <a:lnSpc>
                <a:spcPts val="4202"/>
              </a:lnSpc>
            </a:pPr>
            <a:r>
              <a:rPr lang="en-US" sz="2415" spc="185">
                <a:solidFill>
                  <a:srgbClr val="392B31"/>
                </a:solidFill>
                <a:latin typeface="Arimo Bold"/>
              </a:rPr>
              <a:t>•Support Vector Machines (SVMs) are applied in fake profile detection by utilizing their ability to classify profiles into genuine and fake categories based on extracted features. </a:t>
            </a:r>
          </a:p>
          <a:p>
            <a:pPr>
              <a:lnSpc>
                <a:spcPts val="4202"/>
              </a:lnSpc>
            </a:pPr>
            <a:r>
              <a:rPr lang="en-US" sz="2415" spc="185">
                <a:solidFill>
                  <a:srgbClr val="392B31"/>
                </a:solidFill>
                <a:latin typeface="Arimo Bold"/>
              </a:rPr>
              <a:t>•These features often include attributes such as profile picture quality, posting patterns, engagement metrics, and textual analysis of profile descriptions and comments.</a:t>
            </a:r>
          </a:p>
          <a:p>
            <a:pPr>
              <a:lnSpc>
                <a:spcPts val="4202"/>
              </a:lnSpc>
            </a:pPr>
            <a:r>
              <a:rPr lang="en-US" sz="2415" spc="185">
                <a:solidFill>
                  <a:srgbClr val="392B31"/>
                </a:solidFill>
                <a:latin typeface="Arimo Bold"/>
              </a:rPr>
              <a:t>• A labeled dataset comprising known genuine and fake profiles is used for SVM training, with the objective of finding the optimal hyperplane that maximizes the separation between these two classes. </a:t>
            </a:r>
          </a:p>
          <a:p>
            <a:pPr>
              <a:lnSpc>
                <a:spcPts val="4202"/>
              </a:lnSpc>
            </a:pPr>
            <a:r>
              <a:rPr lang="en-US" sz="2415" spc="185">
                <a:solidFill>
                  <a:srgbClr val="392B31"/>
                </a:solidFill>
                <a:latin typeface="Arimo Bold"/>
              </a:rPr>
              <a:t>•Once trained, the SVM can effectively classify new profiles, assessing their position relative to the hyperplane, thereby aiding in the automated detection of fraudulent or deceptive profiles on social media platforms like Instagram.</a:t>
            </a:r>
          </a:p>
          <a:p>
            <a:pPr>
              <a:lnSpc>
                <a:spcPts val="3381"/>
              </a:lnSpc>
            </a:pPr>
            <a:endParaRPr lang="en-US" sz="2415" spc="185">
              <a:solidFill>
                <a:srgbClr val="392B31"/>
              </a:solidFill>
              <a:latin typeface="Arimo Bold"/>
            </a:endParaRPr>
          </a:p>
        </p:txBody>
      </p:sp>
      <p:sp>
        <p:nvSpPr>
          <p:cNvPr id="6" name="TextBox 6"/>
          <p:cNvSpPr txBox="1"/>
          <p:nvPr/>
        </p:nvSpPr>
        <p:spPr>
          <a:xfrm>
            <a:off x="569562" y="1712747"/>
            <a:ext cx="8070387" cy="591722"/>
          </a:xfrm>
          <a:prstGeom prst="rect">
            <a:avLst/>
          </a:prstGeom>
        </p:spPr>
        <p:txBody>
          <a:bodyPr lIns="0" tIns="0" rIns="0" bIns="0" rtlCol="0" anchor="t">
            <a:spAutoFit/>
          </a:bodyPr>
          <a:lstStyle/>
          <a:p>
            <a:pPr algn="ctr">
              <a:lnSpc>
                <a:spcPts val="4827"/>
              </a:lnSpc>
            </a:pPr>
            <a:r>
              <a:rPr lang="en-US" sz="3447">
                <a:solidFill>
                  <a:srgbClr val="EC5A0F"/>
                </a:solidFill>
                <a:latin typeface="Canva Sans Bold"/>
              </a:rPr>
              <a:t>SUPPORT VECTOR MACHINES(SVM):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95999" y="2152652"/>
            <a:ext cx="4492890" cy="5981696"/>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txBody>
            <a:bodyPr/>
            <a:lstStyle/>
            <a:p>
              <a:endParaRPr lang="en-IN"/>
            </a:p>
          </p:txBody>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txBody>
            <a:bodyPr/>
            <a:lstStyle/>
            <a:p>
              <a:endParaRPr lang="en-IN"/>
            </a:p>
          </p:txBody>
        </p:sp>
      </p:grpSp>
      <p:sp>
        <p:nvSpPr>
          <p:cNvPr id="5" name="TextBox 5"/>
          <p:cNvSpPr txBox="1"/>
          <p:nvPr/>
        </p:nvSpPr>
        <p:spPr>
          <a:xfrm>
            <a:off x="308642" y="475078"/>
            <a:ext cx="8037783" cy="872392"/>
          </a:xfrm>
          <a:prstGeom prst="rect">
            <a:avLst/>
          </a:prstGeom>
        </p:spPr>
        <p:txBody>
          <a:bodyPr lIns="0" tIns="0" rIns="0" bIns="0" rtlCol="0" anchor="t">
            <a:spAutoFit/>
          </a:bodyPr>
          <a:lstStyle/>
          <a:p>
            <a:pPr marL="0" lvl="0" indent="0">
              <a:lnSpc>
                <a:spcPts val="6763"/>
              </a:lnSpc>
            </a:pPr>
            <a:r>
              <a:rPr lang="en-US" sz="5933" spc="-249">
                <a:solidFill>
                  <a:srgbClr val="FFFFFF"/>
                </a:solidFill>
                <a:latin typeface="Be Vietnam Ultra-Bold"/>
              </a:rPr>
              <a:t>GRADIENT BOOSTING:</a:t>
            </a:r>
          </a:p>
        </p:txBody>
      </p:sp>
      <p:sp>
        <p:nvSpPr>
          <p:cNvPr id="6" name="TextBox 6"/>
          <p:cNvSpPr txBox="1"/>
          <p:nvPr/>
        </p:nvSpPr>
        <p:spPr>
          <a:xfrm>
            <a:off x="713799" y="1760410"/>
            <a:ext cx="12536114" cy="8016529"/>
          </a:xfrm>
          <a:prstGeom prst="rect">
            <a:avLst/>
          </a:prstGeom>
        </p:spPr>
        <p:txBody>
          <a:bodyPr lIns="0" tIns="0" rIns="0" bIns="0" rtlCol="0" anchor="t">
            <a:spAutoFit/>
          </a:bodyPr>
          <a:lstStyle/>
          <a:p>
            <a:pPr>
              <a:lnSpc>
                <a:spcPts val="3756"/>
              </a:lnSpc>
            </a:pPr>
            <a:r>
              <a:rPr lang="en-US" sz="2439" spc="104">
                <a:solidFill>
                  <a:srgbClr val="000000"/>
                </a:solidFill>
                <a:latin typeface="Arimo Bold"/>
              </a:rPr>
              <a:t>•Gradient Boosting, particularly algorithms like Gradient Boosting Machines (GBM) or XGBoost, is employed in fake profile detection by constructing a powerful ensemble model that iteratively combines the predictions of multiple weak learners, typically decision trees, to enhance classification accuracy. </a:t>
            </a:r>
          </a:p>
          <a:p>
            <a:pPr>
              <a:lnSpc>
                <a:spcPts val="3756"/>
              </a:lnSpc>
            </a:pPr>
            <a:r>
              <a:rPr lang="en-US" sz="2439" spc="104">
                <a:solidFill>
                  <a:srgbClr val="000000"/>
                </a:solidFill>
                <a:latin typeface="Arimo Bold"/>
              </a:rPr>
              <a:t>•In this context, individual profiles serve as data points, and features like profile attributes, posting behaviors, and engagement patterns are used as input. Initially, the algorithm creates a base learner, often a simple decision tree, which makes initial predictions. </a:t>
            </a:r>
          </a:p>
          <a:p>
            <a:pPr>
              <a:lnSpc>
                <a:spcPts val="3756"/>
              </a:lnSpc>
            </a:pPr>
            <a:r>
              <a:rPr lang="en-US" sz="2439" spc="104">
                <a:solidFill>
                  <a:srgbClr val="000000"/>
                </a:solidFill>
                <a:latin typeface="Arimo Bold"/>
              </a:rPr>
              <a:t>•The subsequent learners focus on correcting the errors of the previous ones, effectively learning to distinguish between genuine and fake profiles by emphasizing challenging or misclassified cases.</a:t>
            </a:r>
          </a:p>
          <a:p>
            <a:pPr>
              <a:lnSpc>
                <a:spcPts val="3756"/>
              </a:lnSpc>
            </a:pPr>
            <a:r>
              <a:rPr lang="en-US" sz="2439" spc="104">
                <a:solidFill>
                  <a:srgbClr val="000000"/>
                </a:solidFill>
                <a:latin typeface="Arimo Bold"/>
              </a:rPr>
              <a:t>• This iterative process continues until the model converges to an optimal solution.</a:t>
            </a:r>
          </a:p>
          <a:p>
            <a:pPr>
              <a:lnSpc>
                <a:spcPts val="3756"/>
              </a:lnSpc>
            </a:pPr>
            <a:r>
              <a:rPr lang="en-US" sz="2439" spc="104">
                <a:solidFill>
                  <a:srgbClr val="000000"/>
                </a:solidFill>
                <a:latin typeface="Arimo Bold"/>
              </a:rPr>
              <a:t>• The resulting ensemble model provides robust detection capabilities, capable of identifying fake profiles with high accuracy by leveraging the collective strength of multiple weak learners.</a:t>
            </a:r>
          </a:p>
          <a:p>
            <a:pPr algn="ctr">
              <a:lnSpc>
                <a:spcPts val="3414"/>
              </a:lnSpc>
            </a:pPr>
            <a:endParaRPr lang="en-US" sz="2439" spc="104">
              <a:solidFill>
                <a:srgbClr val="000000"/>
              </a:solidFill>
              <a:latin typeface="Arimo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810481" y="2633388"/>
            <a:ext cx="5020224" cy="5020224"/>
          </a:xfrm>
          <a:custGeom>
            <a:avLst/>
            <a:gdLst/>
            <a:ahLst/>
            <a:cxnLst/>
            <a:rect l="l" t="t" r="r" b="b"/>
            <a:pathLst>
              <a:path w="5020224" h="5020224">
                <a:moveTo>
                  <a:pt x="0" y="0"/>
                </a:moveTo>
                <a:lnTo>
                  <a:pt x="5020223" y="0"/>
                </a:lnTo>
                <a:lnTo>
                  <a:pt x="5020223" y="5020224"/>
                </a:lnTo>
                <a:lnTo>
                  <a:pt x="0" y="502022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361282"/>
            <a:ext cx="7621619" cy="1201487"/>
          </a:xfrm>
          <a:prstGeom prst="rect">
            <a:avLst/>
          </a:prstGeom>
        </p:spPr>
        <p:txBody>
          <a:bodyPr lIns="0" tIns="0" rIns="0" bIns="0" rtlCol="0" anchor="t">
            <a:spAutoFit/>
          </a:bodyPr>
          <a:lstStyle/>
          <a:p>
            <a:pPr algn="ctr">
              <a:lnSpc>
                <a:spcPts val="9861"/>
              </a:lnSpc>
            </a:pPr>
            <a:r>
              <a:rPr lang="en-US" sz="7043">
                <a:solidFill>
                  <a:srgbClr val="EC5A0F"/>
                </a:solidFill>
                <a:latin typeface="Canva Sans Bold"/>
              </a:rPr>
              <a:t>Random Forest</a:t>
            </a:r>
          </a:p>
        </p:txBody>
      </p:sp>
      <p:sp>
        <p:nvSpPr>
          <p:cNvPr id="4" name="TextBox 4"/>
          <p:cNvSpPr txBox="1"/>
          <p:nvPr/>
        </p:nvSpPr>
        <p:spPr>
          <a:xfrm>
            <a:off x="6231377" y="2028018"/>
            <a:ext cx="11693844" cy="8258982"/>
          </a:xfrm>
          <a:prstGeom prst="rect">
            <a:avLst/>
          </a:prstGeom>
        </p:spPr>
        <p:txBody>
          <a:bodyPr lIns="0" tIns="0" rIns="0" bIns="0" rtlCol="0" anchor="t">
            <a:spAutoFit/>
          </a:bodyPr>
          <a:lstStyle/>
          <a:p>
            <a:pPr>
              <a:lnSpc>
                <a:spcPts val="4125"/>
              </a:lnSpc>
            </a:pPr>
            <a:r>
              <a:rPr lang="en-US" sz="2714">
                <a:solidFill>
                  <a:srgbClr val="000000"/>
                </a:solidFill>
                <a:latin typeface="Arimo"/>
              </a:rPr>
              <a:t>•The Random Forest algorithm is utilized in fake profile detection by constructing an ensemble of decision trees to enhance the accuracy and robustness of classification. </a:t>
            </a:r>
          </a:p>
          <a:p>
            <a:pPr>
              <a:lnSpc>
                <a:spcPts val="4125"/>
              </a:lnSpc>
            </a:pPr>
            <a:r>
              <a:rPr lang="en-US" sz="2714">
                <a:solidFill>
                  <a:srgbClr val="000000"/>
                </a:solidFill>
                <a:latin typeface="Arimo"/>
              </a:rPr>
              <a:t>•In this context, individual user profiles are treated as data points, with various features extracted from these profiles, including attributes like profile picture quality, posting patterns, engagement metrics, and textual analysis of profile descriptions and comments. </a:t>
            </a:r>
          </a:p>
          <a:p>
            <a:pPr>
              <a:lnSpc>
                <a:spcPts val="4125"/>
              </a:lnSpc>
            </a:pPr>
            <a:r>
              <a:rPr lang="en-US" sz="2714">
                <a:solidFill>
                  <a:srgbClr val="000000"/>
                </a:solidFill>
                <a:latin typeface="Arimo"/>
              </a:rPr>
              <a:t>•Random Forest builds a multitude of decision trees, each trained on a random subset of the data and features. </a:t>
            </a:r>
          </a:p>
          <a:p>
            <a:pPr>
              <a:lnSpc>
                <a:spcPts val="4125"/>
              </a:lnSpc>
            </a:pPr>
            <a:r>
              <a:rPr lang="en-US" sz="2714">
                <a:solidFill>
                  <a:srgbClr val="000000"/>
                </a:solidFill>
                <a:latin typeface="Arimo"/>
              </a:rPr>
              <a:t>•During classification, each tree makes its prediction, and the final classification is determined by a majority vote or averaging of the individual tree outputs. </a:t>
            </a:r>
          </a:p>
          <a:p>
            <a:pPr>
              <a:lnSpc>
                <a:spcPts val="4125"/>
              </a:lnSpc>
            </a:pPr>
            <a:r>
              <a:rPr lang="en-US" sz="2714">
                <a:solidFill>
                  <a:srgbClr val="000000"/>
                </a:solidFill>
                <a:latin typeface="Arimo"/>
              </a:rPr>
              <a:t>•This ensemble approach reduces overfitting, increases accuracy, and provides a more reliable method for identifying fake profiles, making Random Forest a valuable tool in automated fake profile detection systems.</a:t>
            </a:r>
          </a:p>
          <a:p>
            <a:pPr algn="ctr">
              <a:lnSpc>
                <a:spcPts val="3800"/>
              </a:lnSpc>
            </a:pPr>
            <a:endParaRPr lang="en-US" sz="2714">
              <a:solidFill>
                <a:srgbClr val="000000"/>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470234" y="1407612"/>
            <a:ext cx="15347532" cy="8330912"/>
          </a:xfrm>
          <a:custGeom>
            <a:avLst/>
            <a:gdLst/>
            <a:ahLst/>
            <a:cxnLst/>
            <a:rect l="l" t="t" r="r" b="b"/>
            <a:pathLst>
              <a:path w="15347532" h="8330912">
                <a:moveTo>
                  <a:pt x="0" y="0"/>
                </a:moveTo>
                <a:lnTo>
                  <a:pt x="15347532" y="0"/>
                </a:lnTo>
                <a:lnTo>
                  <a:pt x="15347532" y="8330912"/>
                </a:lnTo>
                <a:lnTo>
                  <a:pt x="0" y="833091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9362" y="318501"/>
            <a:ext cx="5242211" cy="710199"/>
          </a:xfrm>
          <a:prstGeom prst="rect">
            <a:avLst/>
          </a:prstGeom>
        </p:spPr>
        <p:txBody>
          <a:bodyPr lIns="0" tIns="0" rIns="0" bIns="0" rtlCol="0" anchor="t">
            <a:spAutoFit/>
          </a:bodyPr>
          <a:lstStyle/>
          <a:p>
            <a:pPr marL="0" lvl="0" indent="0">
              <a:lnSpc>
                <a:spcPts val="5455"/>
              </a:lnSpc>
            </a:pPr>
            <a:r>
              <a:rPr lang="en-US" sz="5005" spc="-210">
                <a:solidFill>
                  <a:srgbClr val="3139A8"/>
                </a:solidFill>
                <a:latin typeface="Be Vietnam Ultra-Bold"/>
              </a:rPr>
              <a:t>SAMPLE 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995549" y="2781180"/>
            <a:ext cx="5259284" cy="355638"/>
          </a:xfrm>
          <a:prstGeom prst="rect">
            <a:avLst/>
          </a:prstGeom>
        </p:spPr>
        <p:txBody>
          <a:bodyPr lIns="0" tIns="0" rIns="0" bIns="0" rtlCol="0" anchor="t">
            <a:spAutoFit/>
          </a:bodyPr>
          <a:lstStyle/>
          <a:p>
            <a:pPr algn="ctr">
              <a:lnSpc>
                <a:spcPts val="2972"/>
              </a:lnSpc>
            </a:pPr>
            <a:r>
              <a:rPr lang="en-US" sz="2123">
                <a:solidFill>
                  <a:srgbClr val="000000"/>
                </a:solidFill>
                <a:latin typeface="Canva Sans Bold"/>
              </a:rPr>
              <a:t>1.Deep Learning and Neural Networks:</a:t>
            </a:r>
          </a:p>
        </p:txBody>
      </p:sp>
      <p:sp>
        <p:nvSpPr>
          <p:cNvPr id="3" name="TextBox 3"/>
          <p:cNvSpPr txBox="1"/>
          <p:nvPr/>
        </p:nvSpPr>
        <p:spPr>
          <a:xfrm>
            <a:off x="6254833" y="344861"/>
            <a:ext cx="5404787" cy="1234329"/>
          </a:xfrm>
          <a:prstGeom prst="rect">
            <a:avLst/>
          </a:prstGeom>
        </p:spPr>
        <p:txBody>
          <a:bodyPr lIns="0" tIns="0" rIns="0" bIns="0" rtlCol="0" anchor="t">
            <a:spAutoFit/>
          </a:bodyPr>
          <a:lstStyle/>
          <a:p>
            <a:pPr algn="ctr">
              <a:lnSpc>
                <a:spcPts val="10164"/>
              </a:lnSpc>
            </a:pPr>
            <a:r>
              <a:rPr lang="en-US" sz="7260">
                <a:solidFill>
                  <a:srgbClr val="5383FF"/>
                </a:solidFill>
                <a:latin typeface="Canva Sans Bold"/>
              </a:rPr>
              <a:t>Future work</a:t>
            </a:r>
          </a:p>
        </p:txBody>
      </p:sp>
      <p:sp>
        <p:nvSpPr>
          <p:cNvPr id="4" name="TextBox 4"/>
          <p:cNvSpPr txBox="1"/>
          <p:nvPr/>
        </p:nvSpPr>
        <p:spPr>
          <a:xfrm>
            <a:off x="995549" y="3203617"/>
            <a:ext cx="16731801" cy="1044757"/>
          </a:xfrm>
          <a:prstGeom prst="rect">
            <a:avLst/>
          </a:prstGeom>
        </p:spPr>
        <p:txBody>
          <a:bodyPr lIns="0" tIns="0" rIns="0" bIns="0" rtlCol="0" anchor="t">
            <a:spAutoFit/>
          </a:bodyPr>
          <a:lstStyle/>
          <a:p>
            <a:pPr algn="just">
              <a:lnSpc>
                <a:spcPts val="2789"/>
              </a:lnSpc>
            </a:pPr>
            <a:r>
              <a:rPr lang="en-US" sz="1992">
                <a:solidFill>
                  <a:srgbClr val="000000"/>
                </a:solidFill>
                <a:latin typeface="Arimo"/>
              </a:rPr>
              <a:t>                                                     Explore the application of deep learning techniques and neural networks, such as convolutional neural networks (CNNs) for image analysis and recurrent neural networks (RNNs) for text analysis. These advanced approaches can help improve the accuracy of fake profile detection.</a:t>
            </a:r>
          </a:p>
        </p:txBody>
      </p:sp>
      <p:sp>
        <p:nvSpPr>
          <p:cNvPr id="5" name="TextBox 5"/>
          <p:cNvSpPr txBox="1"/>
          <p:nvPr/>
        </p:nvSpPr>
        <p:spPr>
          <a:xfrm>
            <a:off x="1156880" y="4315049"/>
            <a:ext cx="3312914" cy="355735"/>
          </a:xfrm>
          <a:prstGeom prst="rect">
            <a:avLst/>
          </a:prstGeom>
        </p:spPr>
        <p:txBody>
          <a:bodyPr lIns="0" tIns="0" rIns="0" bIns="0" rtlCol="0" anchor="t">
            <a:spAutoFit/>
          </a:bodyPr>
          <a:lstStyle/>
          <a:p>
            <a:pPr algn="ctr">
              <a:lnSpc>
                <a:spcPts val="2967"/>
              </a:lnSpc>
            </a:pPr>
            <a:r>
              <a:rPr lang="en-US" sz="2119">
                <a:solidFill>
                  <a:srgbClr val="000000"/>
                </a:solidFill>
                <a:latin typeface="Canva Sans Bold"/>
              </a:rPr>
              <a:t>2.User Behavior Analysis:</a:t>
            </a:r>
          </a:p>
        </p:txBody>
      </p:sp>
      <p:sp>
        <p:nvSpPr>
          <p:cNvPr id="6" name="TextBox 6"/>
          <p:cNvSpPr txBox="1"/>
          <p:nvPr/>
        </p:nvSpPr>
        <p:spPr>
          <a:xfrm>
            <a:off x="1156880" y="4737459"/>
            <a:ext cx="16951336" cy="692333"/>
          </a:xfrm>
          <a:prstGeom prst="rect">
            <a:avLst/>
          </a:prstGeom>
        </p:spPr>
        <p:txBody>
          <a:bodyPr lIns="0" tIns="0" rIns="0" bIns="0" rtlCol="0" anchor="t">
            <a:spAutoFit/>
          </a:bodyPr>
          <a:lstStyle/>
          <a:p>
            <a:pPr>
              <a:lnSpc>
                <a:spcPts val="2789"/>
              </a:lnSpc>
            </a:pPr>
            <a:r>
              <a:rPr lang="en-US" sz="1992">
                <a:solidFill>
                  <a:srgbClr val="000000"/>
                </a:solidFill>
                <a:latin typeface="Canva Sans"/>
              </a:rPr>
              <a:t>                                          Shift the focus from individual profile analysis to analyzing user behavior across a platform. Identify network-level anomalies and behavioral patterns indicative of coordinated fake profile activity.</a:t>
            </a:r>
          </a:p>
        </p:txBody>
      </p:sp>
      <p:sp>
        <p:nvSpPr>
          <p:cNvPr id="7" name="TextBox 7"/>
          <p:cNvSpPr txBox="1"/>
          <p:nvPr/>
        </p:nvSpPr>
        <p:spPr>
          <a:xfrm>
            <a:off x="1098154" y="5448842"/>
            <a:ext cx="3469184" cy="355734"/>
          </a:xfrm>
          <a:prstGeom prst="rect">
            <a:avLst/>
          </a:prstGeom>
        </p:spPr>
        <p:txBody>
          <a:bodyPr lIns="0" tIns="0" rIns="0" bIns="0" rtlCol="0" anchor="t">
            <a:spAutoFit/>
          </a:bodyPr>
          <a:lstStyle/>
          <a:p>
            <a:pPr algn="ctr">
              <a:lnSpc>
                <a:spcPts val="2967"/>
              </a:lnSpc>
            </a:pPr>
            <a:r>
              <a:rPr lang="en-US" sz="2119">
                <a:solidFill>
                  <a:srgbClr val="000000"/>
                </a:solidFill>
                <a:latin typeface="Canva Sans Bold"/>
              </a:rPr>
              <a:t>3.Cross-Platform Analysis:</a:t>
            </a:r>
          </a:p>
        </p:txBody>
      </p:sp>
      <p:sp>
        <p:nvSpPr>
          <p:cNvPr id="8" name="TextBox 8"/>
          <p:cNvSpPr txBox="1"/>
          <p:nvPr/>
        </p:nvSpPr>
        <p:spPr>
          <a:xfrm>
            <a:off x="1272673" y="5870702"/>
            <a:ext cx="16812504" cy="692530"/>
          </a:xfrm>
          <a:prstGeom prst="rect">
            <a:avLst/>
          </a:prstGeom>
        </p:spPr>
        <p:txBody>
          <a:bodyPr lIns="0" tIns="0" rIns="0" bIns="0" rtlCol="0" anchor="t">
            <a:spAutoFit/>
          </a:bodyPr>
          <a:lstStyle/>
          <a:p>
            <a:pPr>
              <a:lnSpc>
                <a:spcPts val="2779"/>
              </a:lnSpc>
            </a:pPr>
            <a:r>
              <a:rPr lang="en-US" sz="1985">
                <a:solidFill>
                  <a:srgbClr val="000000"/>
                </a:solidFill>
                <a:latin typeface="Canva Sans"/>
              </a:rPr>
              <a:t>                                         Extend the project to analyze fake profile presence and behavior across multiple online platforms. Fake profiles may use different tactics on different platforms, and cross-platform analysis can provide a more comprehensive view.</a:t>
            </a:r>
          </a:p>
        </p:txBody>
      </p:sp>
      <p:sp>
        <p:nvSpPr>
          <p:cNvPr id="9" name="TextBox 9"/>
          <p:cNvSpPr txBox="1"/>
          <p:nvPr/>
        </p:nvSpPr>
        <p:spPr>
          <a:xfrm>
            <a:off x="995549" y="6639432"/>
            <a:ext cx="5857875" cy="355757"/>
          </a:xfrm>
          <a:prstGeom prst="rect">
            <a:avLst/>
          </a:prstGeom>
        </p:spPr>
        <p:txBody>
          <a:bodyPr lIns="0" tIns="0" rIns="0" bIns="0" rtlCol="0" anchor="t">
            <a:spAutoFit/>
          </a:bodyPr>
          <a:lstStyle/>
          <a:p>
            <a:pPr algn="ctr">
              <a:lnSpc>
                <a:spcPts val="2966"/>
              </a:lnSpc>
            </a:pPr>
            <a:r>
              <a:rPr lang="en-US" sz="2118">
                <a:solidFill>
                  <a:srgbClr val="000000"/>
                </a:solidFill>
                <a:latin typeface="Canva Sans Bold"/>
              </a:rPr>
              <a:t>4.Collaboration with Social Media Platforms:</a:t>
            </a:r>
          </a:p>
        </p:txBody>
      </p:sp>
      <p:sp>
        <p:nvSpPr>
          <p:cNvPr id="10" name="TextBox 10"/>
          <p:cNvSpPr txBox="1"/>
          <p:nvPr/>
        </p:nvSpPr>
        <p:spPr>
          <a:xfrm>
            <a:off x="1179919" y="7067377"/>
            <a:ext cx="16905257" cy="692404"/>
          </a:xfrm>
          <a:prstGeom prst="rect">
            <a:avLst/>
          </a:prstGeom>
        </p:spPr>
        <p:txBody>
          <a:bodyPr lIns="0" tIns="0" rIns="0" bIns="0" rtlCol="0" anchor="t">
            <a:spAutoFit/>
          </a:bodyPr>
          <a:lstStyle/>
          <a:p>
            <a:pPr>
              <a:lnSpc>
                <a:spcPts val="2785"/>
              </a:lnSpc>
            </a:pPr>
            <a:r>
              <a:rPr lang="en-US" sz="1989">
                <a:solidFill>
                  <a:srgbClr val="000000"/>
                </a:solidFill>
                <a:latin typeface="Canva Sans"/>
              </a:rPr>
              <a:t>                                                       Collaborate with social media and online platform companies to share insights, data, and best practices for fake profile detection. This partnership can help improve detection and response efforts.</a:t>
            </a:r>
          </a:p>
        </p:txBody>
      </p:sp>
      <p:sp>
        <p:nvSpPr>
          <p:cNvPr id="11" name="TextBox 11"/>
          <p:cNvSpPr txBox="1"/>
          <p:nvPr/>
        </p:nvSpPr>
        <p:spPr>
          <a:xfrm>
            <a:off x="1080205" y="7826456"/>
            <a:ext cx="4236839" cy="355727"/>
          </a:xfrm>
          <a:prstGeom prst="rect">
            <a:avLst/>
          </a:prstGeom>
        </p:spPr>
        <p:txBody>
          <a:bodyPr lIns="0" tIns="0" rIns="0" bIns="0" rtlCol="0" anchor="t">
            <a:spAutoFit/>
          </a:bodyPr>
          <a:lstStyle/>
          <a:p>
            <a:pPr algn="ctr">
              <a:lnSpc>
                <a:spcPts val="2967"/>
              </a:lnSpc>
            </a:pPr>
            <a:r>
              <a:rPr lang="en-US" sz="2119">
                <a:solidFill>
                  <a:srgbClr val="000000"/>
                </a:solidFill>
                <a:latin typeface="Canva Sans Bold"/>
              </a:rPr>
              <a:t>5.Benchmarking and Evaluation:</a:t>
            </a:r>
          </a:p>
        </p:txBody>
      </p:sp>
      <p:sp>
        <p:nvSpPr>
          <p:cNvPr id="12" name="TextBox 12"/>
          <p:cNvSpPr txBox="1"/>
          <p:nvPr/>
        </p:nvSpPr>
        <p:spPr>
          <a:xfrm>
            <a:off x="1179919" y="8203773"/>
            <a:ext cx="16905257" cy="692404"/>
          </a:xfrm>
          <a:prstGeom prst="rect">
            <a:avLst/>
          </a:prstGeom>
        </p:spPr>
        <p:txBody>
          <a:bodyPr lIns="0" tIns="0" rIns="0" bIns="0" rtlCol="0" anchor="t">
            <a:spAutoFit/>
          </a:bodyPr>
          <a:lstStyle/>
          <a:p>
            <a:pPr>
              <a:lnSpc>
                <a:spcPts val="2785"/>
              </a:lnSpc>
            </a:pPr>
            <a:r>
              <a:rPr lang="en-US" sz="1989">
                <a:solidFill>
                  <a:srgbClr val="000000"/>
                </a:solidFill>
                <a:latin typeface="Canva Sans"/>
              </a:rPr>
              <a:t>                               Continuously evaluate and benchmark your fake profile detection models against new and evolving datasets. Participate in fake profile detection challenges and competitions to assess your model's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1068</Words>
  <Application>Microsoft Office PowerPoint</Application>
  <PresentationFormat>Custom</PresentationFormat>
  <Paragraphs>66</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Calibri</vt:lpstr>
      <vt:lpstr>Canva Sans</vt:lpstr>
      <vt:lpstr>Canva Sans Bold</vt:lpstr>
      <vt:lpstr>Be Vietnam Ultra-Bold Italics</vt:lpstr>
      <vt:lpstr>Arimo</vt:lpstr>
      <vt:lpstr>Arimo Bold</vt:lpstr>
      <vt:lpstr>Be Vietnam Ultra-Bold</vt:lpstr>
      <vt:lpstr>Quicksand Medium</vt:lpstr>
      <vt:lpstr>Be Vietnam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Security and Technology Presentation</dc:title>
  <cp:lastModifiedBy>karthik reddy bijjam</cp:lastModifiedBy>
  <cp:revision>2</cp:revision>
  <dcterms:created xsi:type="dcterms:W3CDTF">2006-08-16T00:00:00Z</dcterms:created>
  <dcterms:modified xsi:type="dcterms:W3CDTF">2023-09-27T06:17:22Z</dcterms:modified>
  <dc:identifier>DAFvjIQ8-u0</dc:identifier>
</cp:coreProperties>
</file>